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5" r:id="rId3"/>
    <p:sldId id="447" r:id="rId4"/>
    <p:sldId id="449" r:id="rId5"/>
    <p:sldId id="434" r:id="rId6"/>
    <p:sldId id="459" r:id="rId7"/>
    <p:sldId id="457" r:id="rId8"/>
    <p:sldId id="410" r:id="rId9"/>
    <p:sldId id="452" r:id="rId10"/>
  </p:sldIdLst>
  <p:sldSz cx="9144000" cy="6858000" type="screen4x3"/>
  <p:notesSz cx="6765925" cy="98679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E09"/>
    <a:srgbClr val="EB8D03"/>
    <a:srgbClr val="0033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279" autoAdjust="0"/>
  </p:normalViewPr>
  <p:slideViewPr>
    <p:cSldViewPr>
      <p:cViewPr varScale="1">
        <p:scale>
          <a:sx n="102" d="100"/>
          <a:sy n="102" d="100"/>
        </p:scale>
        <p:origin x="11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A761-0DE0-4B66-A9FF-66CEB4D6C882}" type="datetimeFigureOut">
              <a:rPr lang="nl-NL" smtClean="0"/>
              <a:t>24-06-2014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76C2C-D0A4-490C-8366-01AA4B4102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92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1E053-9F4D-426D-BA73-F13265799B5F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6593" y="4687253"/>
            <a:ext cx="541274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7A701-243E-4B3C-BD83-15A9CDDEF7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533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29124" y="2857497"/>
            <a:ext cx="4214842" cy="107157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429124" y="3962416"/>
            <a:ext cx="4214842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72264" y="5857892"/>
            <a:ext cx="2133600" cy="365125"/>
          </a:xfrm>
        </p:spPr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30" y="269277"/>
            <a:ext cx="6190310" cy="31069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effectLst>
            <a:softEdge rad="12700"/>
          </a:effectLst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488" b="67291"/>
          <a:stretch/>
        </p:blipFill>
        <p:spPr>
          <a:xfrm>
            <a:off x="169326" y="765616"/>
            <a:ext cx="658258" cy="459615"/>
          </a:xfrm>
          <a:prstGeom prst="rect">
            <a:avLst/>
          </a:prstGeom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067" y="267872"/>
            <a:ext cx="1850733" cy="9288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01673"/>
            <a:ext cx="5328592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cxnSp>
        <p:nvCxnSpPr>
          <p:cNvPr id="14" name="Rechte verbindingslijn 13"/>
          <p:cNvCxnSpPr/>
          <p:nvPr userDrawn="1"/>
        </p:nvCxnSpPr>
        <p:spPr>
          <a:xfrm>
            <a:off x="457200" y="1268638"/>
            <a:ext cx="8229600" cy="0"/>
          </a:xfrm>
          <a:prstGeom prst="line">
            <a:avLst/>
          </a:prstGeom>
          <a:ln w="12700">
            <a:solidFill>
              <a:srgbClr val="EB8D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6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2" cstate="print"/>
          <a:srcRect l="10418"/>
          <a:stretch>
            <a:fillRect/>
          </a:stretch>
        </p:blipFill>
        <p:spPr bwMode="auto">
          <a:xfrm>
            <a:off x="0" y="1071546"/>
            <a:ext cx="3071802" cy="500066"/>
          </a:xfrm>
          <a:prstGeom prst="rect">
            <a:avLst/>
          </a:prstGeom>
          <a:noFill/>
        </p:spPr>
      </p:pic>
      <p:sp>
        <p:nvSpPr>
          <p:cNvPr id="8" name="Titel 1"/>
          <p:cNvSpPr txBox="1">
            <a:spLocks/>
          </p:cNvSpPr>
          <p:nvPr userDrawn="1"/>
        </p:nvSpPr>
        <p:spPr>
          <a:xfrm>
            <a:off x="457200" y="274638"/>
            <a:ext cx="64722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>
                <a:solidFill>
                  <a:srgbClr val="FFC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Klik om de stijl te bewerken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5351" y="0"/>
            <a:ext cx="2418649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Picture 6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2" cstate="print"/>
          <a:srcRect l="10418"/>
          <a:stretch>
            <a:fillRect/>
          </a:stretch>
        </p:blipFill>
        <p:spPr bwMode="auto">
          <a:xfrm>
            <a:off x="0" y="1071546"/>
            <a:ext cx="3071802" cy="500066"/>
          </a:xfrm>
          <a:prstGeom prst="rect">
            <a:avLst/>
          </a:prstGeom>
          <a:noFill/>
        </p:spPr>
      </p:pic>
      <p:sp>
        <p:nvSpPr>
          <p:cNvPr id="9" name="Titel 1"/>
          <p:cNvSpPr txBox="1">
            <a:spLocks/>
          </p:cNvSpPr>
          <p:nvPr userDrawn="1"/>
        </p:nvSpPr>
        <p:spPr>
          <a:xfrm>
            <a:off x="457200" y="274638"/>
            <a:ext cx="64722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>
                <a:solidFill>
                  <a:srgbClr val="FFC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Klik om de stijl te bewerken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5351" y="0"/>
            <a:ext cx="2418649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0" name="Picture 6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2" cstate="print"/>
          <a:srcRect l="10418"/>
          <a:stretch>
            <a:fillRect/>
          </a:stretch>
        </p:blipFill>
        <p:spPr bwMode="auto">
          <a:xfrm>
            <a:off x="0" y="1071546"/>
            <a:ext cx="3071802" cy="500066"/>
          </a:xfrm>
          <a:prstGeom prst="rect">
            <a:avLst/>
          </a:prstGeom>
          <a:noFill/>
        </p:spPr>
      </p:pic>
      <p:sp>
        <p:nvSpPr>
          <p:cNvPr id="11" name="Titel 1"/>
          <p:cNvSpPr txBox="1">
            <a:spLocks/>
          </p:cNvSpPr>
          <p:nvPr userDrawn="1"/>
        </p:nvSpPr>
        <p:spPr>
          <a:xfrm>
            <a:off x="457200" y="274638"/>
            <a:ext cx="64722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>
                <a:solidFill>
                  <a:srgbClr val="FFC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Klik om de stijl te bewerken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2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5351" y="0"/>
            <a:ext cx="2418649" cy="150017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24722-C13C-44FB-8BC8-2821DA98850D}" type="datetimeFigureOut">
              <a:rPr lang="nl-NL" smtClean="0"/>
              <a:pPr/>
              <a:t>24-06-2014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source=images&amp;cd=&amp;cad=rja&amp;uact=8&amp;docid=yvykaXoRN-IiZM&amp;tbnid=rDhLgGfFxQdEeM&amp;ved=0CAgQjRw&amp;url=http://www.servicecompany.nu/minder-management-leidt-tot-betere-resultaten/&amp;ei=IKh4U6j9DoStPMnPgeAO&amp;psig=AFQjCNHk-FGMaDX7ivhH1VFIEmz-iRErLQ&amp;ust=140050268831344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317598" y="4052664"/>
            <a:ext cx="4214842" cy="1752600"/>
          </a:xfrm>
        </p:spPr>
        <p:txBody>
          <a:bodyPr>
            <a:normAutofit/>
          </a:bodyPr>
          <a:lstStyle/>
          <a:p>
            <a:pPr algn="r"/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Lucas Rurup</a:t>
            </a:r>
          </a:p>
          <a:p>
            <a:pPr algn="r"/>
            <a:r>
              <a:rPr lang="nl-NL" dirty="0" smtClean="0"/>
              <a:t>18-06-2014</a:t>
            </a: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2123728" y="3789040"/>
            <a:ext cx="6408712" cy="1071570"/>
          </a:xfrm>
        </p:spPr>
        <p:txBody>
          <a:bodyPr/>
          <a:lstStyle/>
          <a:p>
            <a:pPr algn="r"/>
            <a:r>
              <a:rPr lang="nl-NL" dirty="0" smtClean="0"/>
              <a:t>één jaar onderweg…en nu verder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Passend onderwijs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474762"/>
              </p:ext>
            </p:extLst>
          </p:nvPr>
        </p:nvGraphicFramePr>
        <p:xfrm>
          <a:off x="683568" y="2337808"/>
          <a:ext cx="7560840" cy="2239122"/>
        </p:xfrm>
        <a:graphic>
          <a:graphicData uri="http://schemas.openxmlformats.org/drawingml/2006/table">
            <a:tbl>
              <a:tblPr/>
              <a:tblGrid>
                <a:gridCol w="2470373"/>
                <a:gridCol w="5090467"/>
              </a:tblGrid>
              <a:tr h="502534"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latin typeface="Calibri"/>
                          <a:ea typeface="Times New Roman"/>
                          <a:cs typeface="Times New Roman"/>
                        </a:rPr>
                        <a:t>Leerlingen</a:t>
                      </a:r>
                      <a:endParaRPr lang="nl-NL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Teldatum: 1-10-2013</a:t>
                      </a:r>
                      <a:r>
                        <a:rPr lang="nl-NL" sz="2400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nl-NL" sz="2400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2534"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latin typeface="Calibri"/>
                          <a:ea typeface="Times New Roman"/>
                          <a:cs typeface="Times New Roman"/>
                        </a:rPr>
                        <a:t>21.023</a:t>
                      </a:r>
                      <a:endParaRPr lang="nl-NL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latin typeface="Calibri"/>
                          <a:ea typeface="Times New Roman"/>
                          <a:cs typeface="Times New Roman"/>
                        </a:rPr>
                        <a:t>Alle</a:t>
                      </a:r>
                      <a:r>
                        <a:rPr lang="nl-NL" sz="2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scholen (23 besturen, 90 scholen) </a:t>
                      </a:r>
                      <a:endParaRPr lang="nl-NL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02534"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latin typeface="Calibri"/>
                          <a:ea typeface="Times New Roman"/>
                          <a:cs typeface="Times New Roman"/>
                        </a:rPr>
                        <a:t>459</a:t>
                      </a:r>
                      <a:r>
                        <a:rPr lang="nl-NL" sz="2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(2.18%)</a:t>
                      </a:r>
                      <a:endParaRPr lang="nl-NL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latin typeface="Calibri"/>
                          <a:ea typeface="Times New Roman"/>
                          <a:cs typeface="Times New Roman"/>
                        </a:rPr>
                        <a:t>Speciaal basisonderwijs (landelijk 2,6%)</a:t>
                      </a:r>
                      <a:endParaRPr lang="nl-NL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02534"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latin typeface="+mn-lt"/>
                          <a:ea typeface="Times New Roman"/>
                          <a:cs typeface="Times New Roman"/>
                        </a:rPr>
                        <a:t>238</a:t>
                      </a:r>
                      <a:r>
                        <a:rPr lang="nl-NL" sz="2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2400" baseline="0" smtClean="0">
                          <a:latin typeface="+mn-lt"/>
                          <a:ea typeface="Times New Roman"/>
                          <a:cs typeface="Times New Roman"/>
                        </a:rPr>
                        <a:t>(1,14%)</a:t>
                      </a:r>
                      <a:endParaRPr lang="nl-NL" sz="2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 smtClean="0">
                          <a:latin typeface="Calibri"/>
                          <a:ea typeface="Times New Roman"/>
                          <a:cs typeface="Times New Roman"/>
                        </a:rPr>
                        <a:t>Speciaal onderwijs (landelijk</a:t>
                      </a:r>
                      <a:r>
                        <a:rPr lang="nl-NL" sz="2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1,64%)</a:t>
                      </a:r>
                      <a:r>
                        <a:rPr lang="nl-NL" sz="2400" dirty="0" smtClean="0"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nl-NL" sz="2400" dirty="0" smtClean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nl-NL" sz="2400" dirty="0" smtClean="0">
                          <a:latin typeface="+mn-lt"/>
                          <a:ea typeface="Times New Roman"/>
                          <a:cs typeface="Times New Roman"/>
                        </a:rPr>
                        <a:t>Cluster 3 en 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5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Vrijheid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550_0_3_9_3_nl_vrijheid2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6504" y="1505036"/>
            <a:ext cx="8506271" cy="480990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7130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Verantwoordelijkheid</a:t>
            </a:r>
            <a:endParaRPr lang="nl-NL" dirty="0"/>
          </a:p>
        </p:txBody>
      </p:sp>
      <p:pic>
        <p:nvPicPr>
          <p:cNvPr id="4" name="Picture 6" descr="http://t3.gstatic.com/images?q=tbn:ANd9GcTLSL19erxIURuN-e1k85P5q70YVpE7ebDOAS5VY6nrBj4uAZpzs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060848"/>
            <a:ext cx="5350690" cy="3564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21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Menukaart</a:t>
            </a:r>
            <a:endParaRPr lang="nl-NL" dirty="0"/>
          </a:p>
        </p:txBody>
      </p:sp>
      <p:sp>
        <p:nvSpPr>
          <p:cNvPr id="6" name="Shape 63"/>
          <p:cNvSpPr txBox="1">
            <a:spLocks/>
          </p:cNvSpPr>
          <p:nvPr/>
        </p:nvSpPr>
        <p:spPr>
          <a:xfrm>
            <a:off x="251520" y="1484784"/>
            <a:ext cx="8090917" cy="5184576"/>
          </a:xfrm>
          <a:prstGeom prst="rect">
            <a:avLst/>
          </a:prstGeom>
          <a:solidFill>
            <a:srgbClr val="AB1802"/>
          </a:solidFill>
          <a:effectLst>
            <a:softEdge rad="12700"/>
          </a:effectLst>
        </p:spPr>
        <p:txBody>
          <a:bodyPr vert="horz" lIns="190500" tIns="190500" rIns="190500" bIns="1905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Verantwoording 	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Oordeel </a:t>
            </a:r>
            <a:r>
              <a:rPr lang="nl-NL" sz="2400" dirty="0" err="1" smtClean="0">
                <a:solidFill>
                  <a:srgbClr val="FFFFFF"/>
                </a:solidFill>
              </a:rPr>
              <a:t>bovenschools</a:t>
            </a:r>
            <a:r>
              <a:rPr lang="nl-NL" sz="2400" dirty="0" smtClean="0">
                <a:solidFill>
                  <a:srgbClr val="FFFFFF"/>
                </a:solidFill>
              </a:rPr>
              <a:t>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Regels			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Landelijk gemiddelde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Spreken in kindkenmerken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Gesloten	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Achter het bureau 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Processen (leunen)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Tegengaan van verwijzingen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Ouders meenemen 	</a:t>
            </a:r>
            <a:endParaRPr lang="nl-NL" sz="2400" dirty="0">
              <a:solidFill>
                <a:srgbClr val="FFFFFF"/>
              </a:solidFill>
            </a:endParaRPr>
          </a:p>
        </p:txBody>
      </p:sp>
      <p:sp>
        <p:nvSpPr>
          <p:cNvPr id="5" name="Shape 63"/>
          <p:cNvSpPr txBox="1">
            <a:spLocks/>
          </p:cNvSpPr>
          <p:nvPr/>
        </p:nvSpPr>
        <p:spPr>
          <a:xfrm>
            <a:off x="3995936" y="1484783"/>
            <a:ext cx="4498901" cy="5184576"/>
          </a:xfrm>
          <a:prstGeom prst="rect">
            <a:avLst/>
          </a:prstGeom>
          <a:solidFill>
            <a:srgbClr val="92D050"/>
          </a:solidFill>
          <a:effectLst>
            <a:softEdge rad="12700"/>
          </a:effectLst>
        </p:spPr>
        <p:txBody>
          <a:bodyPr vert="horz" lIns="190500" tIns="190500" rIns="190500" bIns="1905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Vertel wat je doet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Oordeel in de praktijk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Eigen keuzes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Groei en ontwikkeling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Onderwijskwaliteit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Openheid en delen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Naar de klas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Effecten in de klas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Stimuleren van aannemen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/>
              <a:t>Samen de oplossing bedenken	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6876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Menukaart</a:t>
            </a:r>
            <a:endParaRPr lang="nl-NL" dirty="0"/>
          </a:p>
        </p:txBody>
      </p:sp>
      <p:sp>
        <p:nvSpPr>
          <p:cNvPr id="6" name="Shape 63"/>
          <p:cNvSpPr txBox="1">
            <a:spLocks/>
          </p:cNvSpPr>
          <p:nvPr/>
        </p:nvSpPr>
        <p:spPr>
          <a:xfrm>
            <a:off x="251520" y="1484784"/>
            <a:ext cx="8090917" cy="5184576"/>
          </a:xfrm>
          <a:prstGeom prst="rect">
            <a:avLst/>
          </a:prstGeom>
          <a:solidFill>
            <a:srgbClr val="AB1802"/>
          </a:solidFill>
          <a:effectLst>
            <a:softEdge rad="12700"/>
          </a:effectLst>
        </p:spPr>
        <p:txBody>
          <a:bodyPr vert="horz" lIns="190500" tIns="190500" rIns="190500" bIns="1905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Verantwoording 	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Oordeel </a:t>
            </a:r>
            <a:r>
              <a:rPr lang="nl-NL" sz="2400" dirty="0" err="1" smtClean="0">
                <a:solidFill>
                  <a:srgbClr val="FFFFFF"/>
                </a:solidFill>
              </a:rPr>
              <a:t>bovenschools</a:t>
            </a:r>
            <a:r>
              <a:rPr lang="nl-NL" sz="2400" dirty="0" smtClean="0">
                <a:solidFill>
                  <a:srgbClr val="FFFFFF"/>
                </a:solidFill>
              </a:rPr>
              <a:t>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Regels			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Landelijk gemiddelde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Spreken in kindkenmerken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Gesloten	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Achter het bureau 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Processen (indekken)		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Tegengaan van verwijzingen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itchFamily="34" charset="0"/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>
                <a:solidFill>
                  <a:srgbClr val="FFFFFF"/>
                </a:solidFill>
              </a:rPr>
              <a:t>Ouders meenemen 	</a:t>
            </a:r>
            <a:endParaRPr lang="nl-NL" sz="2400" dirty="0">
              <a:solidFill>
                <a:srgbClr val="FFFFFF"/>
              </a:solidFill>
            </a:endParaRPr>
          </a:p>
        </p:txBody>
      </p:sp>
      <p:sp>
        <p:nvSpPr>
          <p:cNvPr id="5" name="Shape 63"/>
          <p:cNvSpPr txBox="1">
            <a:spLocks/>
          </p:cNvSpPr>
          <p:nvPr/>
        </p:nvSpPr>
        <p:spPr>
          <a:xfrm>
            <a:off x="3995936" y="1484783"/>
            <a:ext cx="4498901" cy="5184576"/>
          </a:xfrm>
          <a:prstGeom prst="rect">
            <a:avLst/>
          </a:prstGeom>
          <a:solidFill>
            <a:srgbClr val="92D050"/>
          </a:solidFill>
          <a:effectLst>
            <a:softEdge rad="12700"/>
          </a:effectLst>
        </p:spPr>
        <p:txBody>
          <a:bodyPr vert="horz" lIns="190500" tIns="190500" rIns="190500" bIns="1905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Vertel wat je doet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Oordeel in de praktijk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Eigen keuzes	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Groei en ontwikkeling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Onderwijskwaliteit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Openheid en delen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Naar de klas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Effecten in de klas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/>
              <a:t>Stimuleren van aannemen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nl-NL" sz="2400" dirty="0" smtClean="0"/>
              <a:t>Samen de oplossing bedenken	</a:t>
            </a:r>
            <a:endParaRPr lang="nl-NL" sz="2400" dirty="0"/>
          </a:p>
        </p:txBody>
      </p:sp>
      <p:pic>
        <p:nvPicPr>
          <p:cNvPr id="7" name="logoDePluim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172272" y="1829137"/>
            <a:ext cx="2456136" cy="2387118"/>
          </a:xfrm>
          <a:prstGeom prst="rect">
            <a:avLst/>
          </a:prstGeom>
          <a:ln w="28575">
            <a:solidFill>
              <a:srgbClr val="00B050"/>
            </a:solidFill>
            <a:miter lim="400000"/>
          </a:ln>
        </p:spPr>
      </p:pic>
      <p:pic>
        <p:nvPicPr>
          <p:cNvPr id="8" name="mic2negeren.jp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615830" y="2060848"/>
            <a:ext cx="3196602" cy="2131068"/>
          </a:xfrm>
          <a:prstGeom prst="rect">
            <a:avLst/>
          </a:prstGeom>
          <a:ln w="28575">
            <a:solidFill>
              <a:srgbClr val="FF0000"/>
            </a:solidFill>
            <a:miter lim="400000"/>
          </a:ln>
        </p:spPr>
      </p:pic>
    </p:spTree>
    <p:extLst>
      <p:ext uri="{BB962C8B-B14F-4D97-AF65-F5344CB8AC3E}">
        <p14:creationId xmlns:p14="http://schemas.microsoft.com/office/powerpoint/2010/main" val="26816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14-15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888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 algn="ctr">
              <a:buNone/>
            </a:pPr>
            <a:endParaRPr lang="en-US" sz="4400" dirty="0" smtClean="0"/>
          </a:p>
        </p:txBody>
      </p:sp>
      <p:sp>
        <p:nvSpPr>
          <p:cNvPr id="5" name="Tijdelijke aanduiding voor inhoud 3"/>
          <p:cNvSpPr txBox="1">
            <a:spLocks/>
          </p:cNvSpPr>
          <p:nvPr/>
        </p:nvSpPr>
        <p:spPr>
          <a:xfrm>
            <a:off x="500034" y="2663679"/>
            <a:ext cx="8229600" cy="2349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7200" dirty="0" smtClean="0">
                <a:solidFill>
                  <a:srgbClr val="EB8D03"/>
                </a:solidFill>
                <a:latin typeface="+mj-lt"/>
                <a:ea typeface="+mj-ea"/>
                <a:cs typeface="Arial" charset="0"/>
              </a:rPr>
              <a:t>Dank u </a:t>
            </a:r>
            <a:r>
              <a:rPr lang="en-US" sz="7200" dirty="0" err="1" smtClean="0">
                <a:solidFill>
                  <a:srgbClr val="EB8D03"/>
                </a:solidFill>
                <a:latin typeface="+mj-lt"/>
                <a:ea typeface="+mj-ea"/>
                <a:cs typeface="Arial" charset="0"/>
              </a:rPr>
              <a:t>wel</a:t>
            </a:r>
            <a:r>
              <a:rPr lang="en-US" sz="7200" dirty="0" smtClean="0">
                <a:solidFill>
                  <a:srgbClr val="EB8D03"/>
                </a:solidFill>
                <a:latin typeface="+mj-lt"/>
                <a:ea typeface="+mj-ea"/>
                <a:cs typeface="Arial" charset="0"/>
              </a:rPr>
              <a:t>!!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Programma	</a:t>
            </a:r>
            <a:endParaRPr lang="nl-NL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42938" y="1857375"/>
            <a:ext cx="7961510" cy="4739977"/>
          </a:xfrm>
          <a:prstGeom prst="rect">
            <a:avLst/>
          </a:prstGeom>
          <a:effectLst>
            <a:softEdge rad="12700"/>
          </a:effectLst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nl-NL" altLang="nl-NL" sz="2100" b="1" dirty="0"/>
              <a:t>08.45 uur 	Welkom en inleiding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100" b="1" dirty="0"/>
              <a:t>09.00 uur 	</a:t>
            </a:r>
            <a:r>
              <a:rPr lang="nl-NL" sz="2100" b="1" dirty="0"/>
              <a:t>Ondersteuningsmiddelen B.I.N.G.O.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2100" b="1" dirty="0"/>
              <a:t>10.00 </a:t>
            </a:r>
            <a:r>
              <a:rPr lang="nl-NL" sz="2100" b="1" dirty="0" smtClean="0"/>
              <a:t>uur</a:t>
            </a:r>
            <a:r>
              <a:rPr lang="nl-NL" sz="2100" b="1" dirty="0"/>
              <a:t>	</a:t>
            </a:r>
            <a:r>
              <a:rPr lang="nl-NL" sz="2100" b="1" dirty="0" smtClean="0"/>
              <a:t>	Koffie/thee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2100" b="1" dirty="0" smtClean="0"/>
              <a:t>10.30 uur</a:t>
            </a:r>
            <a:r>
              <a:rPr lang="nl-NL" sz="2100" b="1" dirty="0"/>
              <a:t>	</a:t>
            </a:r>
            <a:r>
              <a:rPr lang="nl-NL" sz="2100" b="1" dirty="0" smtClean="0"/>
              <a:t>	Presentaties </a:t>
            </a:r>
            <a:r>
              <a:rPr lang="nl-NL" sz="2100" b="1" dirty="0"/>
              <a:t>en workshops </a:t>
            </a:r>
            <a:endParaRPr lang="nl-NL" sz="2100" b="1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1</a:t>
            </a:r>
            <a:r>
              <a:rPr lang="nl-NL" sz="1800" dirty="0"/>
              <a:t>. De </a:t>
            </a:r>
            <a:r>
              <a:rPr lang="nl-NL" sz="1900" dirty="0"/>
              <a:t>kracht</a:t>
            </a:r>
            <a:r>
              <a:rPr lang="nl-NL" sz="1800" dirty="0"/>
              <a:t> </a:t>
            </a:r>
            <a:r>
              <a:rPr lang="nl-NL" sz="1900" dirty="0"/>
              <a:t>van</a:t>
            </a:r>
            <a:r>
              <a:rPr lang="nl-NL" sz="1800" dirty="0"/>
              <a:t> klagende ouders 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/>
              <a:t>	</a:t>
            </a:r>
            <a:r>
              <a:rPr lang="nl-NL" sz="1800" dirty="0" smtClean="0"/>
              <a:t>		2</a:t>
            </a:r>
            <a:r>
              <a:rPr lang="nl-NL" sz="1800" dirty="0"/>
              <a:t>. Kennismaken met mediation 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3</a:t>
            </a:r>
            <a:r>
              <a:rPr lang="nl-NL" sz="1800" dirty="0"/>
              <a:t>. CJG-coaches in de school 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4</a:t>
            </a:r>
            <a:r>
              <a:rPr lang="nl-NL" sz="1800" dirty="0"/>
              <a:t>. Ondersteuning uit het SO &amp; SBO 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5</a:t>
            </a:r>
            <a:r>
              <a:rPr lang="nl-NL" sz="1800" dirty="0"/>
              <a:t>. </a:t>
            </a:r>
            <a:r>
              <a:rPr lang="nl-NL" sz="1800" dirty="0" err="1"/>
              <a:t>Kiva</a:t>
            </a:r>
            <a:r>
              <a:rPr lang="nl-NL" sz="1800" dirty="0"/>
              <a:t>, </a:t>
            </a:r>
            <a:r>
              <a:rPr lang="nl-NL" sz="1800" dirty="0" err="1"/>
              <a:t>finse</a:t>
            </a:r>
            <a:r>
              <a:rPr lang="nl-NL" sz="1800" dirty="0"/>
              <a:t> pestaanpak 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6</a:t>
            </a:r>
            <a:r>
              <a:rPr lang="nl-NL" sz="1800" dirty="0"/>
              <a:t>. </a:t>
            </a:r>
            <a:r>
              <a:rPr lang="nl-NL" sz="1800" dirty="0" err="1"/>
              <a:t>iPads</a:t>
            </a:r>
            <a:r>
              <a:rPr lang="nl-NL" sz="1800" dirty="0"/>
              <a:t>, een verrijking voor het onderwijs 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7</a:t>
            </a:r>
            <a:r>
              <a:rPr lang="nl-NL" sz="1800" dirty="0"/>
              <a:t>. </a:t>
            </a:r>
            <a:r>
              <a:rPr lang="nl-NL" sz="1800" dirty="0" err="1"/>
              <a:t>Positive</a:t>
            </a:r>
            <a:r>
              <a:rPr lang="nl-NL" sz="1800" dirty="0"/>
              <a:t> </a:t>
            </a:r>
            <a:r>
              <a:rPr lang="nl-NL" sz="1800" dirty="0" err="1"/>
              <a:t>Behavior</a:t>
            </a:r>
            <a:r>
              <a:rPr lang="nl-NL" sz="1800" dirty="0"/>
              <a:t> Support, Hannie Schaftschool, Haarlem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nl-NL" sz="18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2100" b="1" dirty="0"/>
              <a:t>11.30 Het zelfbeeld van kinderen Steven Pont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2100" b="1" dirty="0"/>
              <a:t>12.30 Afsluiting</a:t>
            </a:r>
            <a:endParaRPr lang="nl-NL" altLang="nl-NL" sz="2100" b="1" dirty="0"/>
          </a:p>
        </p:txBody>
      </p:sp>
    </p:spTree>
    <p:extLst>
      <p:ext uri="{BB962C8B-B14F-4D97-AF65-F5344CB8AC3E}">
        <p14:creationId xmlns:p14="http://schemas.microsoft.com/office/powerpoint/2010/main" val="15255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</TotalTime>
  <Words>75</Words>
  <Application>Microsoft Office PowerPoint</Application>
  <PresentationFormat>Diavoorstelling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Office-thema</vt:lpstr>
      <vt:lpstr>één jaar onderweg…en nu verder</vt:lpstr>
      <vt:lpstr>Passend onderwijs</vt:lpstr>
      <vt:lpstr>Vrijheid</vt:lpstr>
      <vt:lpstr>Verantwoordelijkheid</vt:lpstr>
      <vt:lpstr>Menukaart</vt:lpstr>
      <vt:lpstr>Menukaart</vt:lpstr>
      <vt:lpstr>14-15</vt:lpstr>
      <vt:lpstr>PowerPoint-presentatie</vt:lpstr>
      <vt:lpstr>Programma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administrator</dc:creator>
  <cp:lastModifiedBy>L.Rurup</cp:lastModifiedBy>
  <cp:revision>198</cp:revision>
  <cp:lastPrinted>2013-02-11T13:28:20Z</cp:lastPrinted>
  <dcterms:created xsi:type="dcterms:W3CDTF">2010-03-04T08:20:23Z</dcterms:created>
  <dcterms:modified xsi:type="dcterms:W3CDTF">2014-06-24T12:30:30Z</dcterms:modified>
</cp:coreProperties>
</file>